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9" r:id="rId4"/>
    <p:sldId id="263" r:id="rId5"/>
    <p:sldId id="294" r:id="rId6"/>
    <p:sldId id="293" r:id="rId7"/>
    <p:sldId id="258" r:id="rId8"/>
    <p:sldId id="262" r:id="rId9"/>
    <p:sldId id="260" r:id="rId10"/>
    <p:sldId id="266" r:id="rId11"/>
    <p:sldId id="297" r:id="rId12"/>
    <p:sldId id="298" r:id="rId13"/>
    <p:sldId id="299" r:id="rId14"/>
    <p:sldId id="264" r:id="rId15"/>
    <p:sldId id="268" r:id="rId16"/>
    <p:sldId id="300" r:id="rId17"/>
    <p:sldId id="265" r:id="rId18"/>
    <p:sldId id="267" r:id="rId19"/>
    <p:sldId id="301" r:id="rId20"/>
    <p:sldId id="302" r:id="rId21"/>
    <p:sldId id="303" r:id="rId22"/>
    <p:sldId id="269" r:id="rId23"/>
    <p:sldId id="271" r:id="rId24"/>
    <p:sldId id="296" r:id="rId25"/>
    <p:sldId id="273" r:id="rId26"/>
    <p:sldId id="304" r:id="rId27"/>
    <p:sldId id="305" r:id="rId28"/>
    <p:sldId id="276" r:id="rId29"/>
    <p:sldId id="275" r:id="rId30"/>
    <p:sldId id="277" r:id="rId31"/>
    <p:sldId id="279" r:id="rId32"/>
    <p:sldId id="280" r:id="rId33"/>
    <p:sldId id="281" r:id="rId34"/>
    <p:sldId id="282" r:id="rId35"/>
    <p:sldId id="278" r:id="rId36"/>
    <p:sldId id="283" r:id="rId37"/>
    <p:sldId id="284" r:id="rId38"/>
    <p:sldId id="285" r:id="rId39"/>
    <p:sldId id="286" r:id="rId40"/>
    <p:sldId id="287" r:id="rId41"/>
    <p:sldId id="292" r:id="rId42"/>
    <p:sldId id="306" r:id="rId43"/>
    <p:sldId id="307" r:id="rId44"/>
    <p:sldId id="308" r:id="rId45"/>
    <p:sldId id="309" r:id="rId46"/>
    <p:sldId id="26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FFFF"/>
    <a:srgbClr val="000099"/>
    <a:srgbClr val="160DC3"/>
    <a:srgbClr val="0000CC"/>
    <a:srgbClr val="0000FF"/>
    <a:srgbClr val="1D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3240" autoAdjust="0"/>
  </p:normalViewPr>
  <p:slideViewPr>
    <p:cSldViewPr>
      <p:cViewPr>
        <p:scale>
          <a:sx n="60" d="100"/>
          <a:sy n="60" d="100"/>
        </p:scale>
        <p:origin x="-1620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E78D9-2D1A-4B7D-9F78-CB7BAE5A8B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D2EA9-491B-4DBC-BCEF-2C0E4FBE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2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Yale</a:t>
            </a:r>
            <a:r>
              <a:rPr lang="en-US" baseline="0" dirty="0" smtClean="0"/>
              <a:t> North Campus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32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Exterior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Recognized as the “best design” across all of America by NY Times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Venerable history and reputation as a hollowed spot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Function /  structure / being part of the 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Relation to neighborhood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Mass and scale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Dramatic structural elements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Enhance the surrounding environment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Respect the historically significant </a:t>
            </a:r>
            <a:r>
              <a:rPr lang="en-US" baseline="0" dirty="0" err="1" smtClean="0"/>
              <a:t>architecure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Integrate with existing landscape such as tree and street poles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4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4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4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Linear grazer for exterior walls: floating effect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Linear grazer for exterior walls: floating effect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BFB99-9FD0-4F8A-A5F1-9072634CA017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5A4E-E324-4F8C-BFDE-F524E7011BB7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3E11-818D-4EF8-8A56-E93F98933D0C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4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C33B3-4A53-43B6-951B-A90A28238593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58A-53CE-42F0-8338-5C98C4BD8CA9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4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E09E-B644-4012-A7CB-5E39239DBECA}" type="datetime1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6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00BD1-44A2-43C9-9E4A-A99DE4856DA0}" type="datetime1">
              <a:rPr lang="en-US" smtClean="0"/>
              <a:t>12/12/2013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D0C9-478B-43D3-BC47-37ED1F9BCF7A}" type="datetime1">
              <a:rPr lang="en-US" smtClean="0"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9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D5DE8-AE30-4852-9675-FDBAECCA21C6}" type="datetime1">
              <a:rPr lang="en-US" smtClean="0"/>
              <a:t>12/12/2013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7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E44F-B8B4-4905-8D52-EA74BE629E50}" type="datetime1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9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56595-4AB5-4D90-B52B-2EF759D96ED5}" type="datetime1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4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FC7E-C29E-4476-9E4E-F5A3BC18E25C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0.jpg"/><Relationship Id="rId7" Type="http://schemas.openxmlformats.org/officeDocument/2006/relationships/image" Target="../media/image28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8.wdp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2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1.jpe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86.jpeg"/><Relationship Id="rId4" Type="http://schemas.microsoft.com/office/2007/relationships/hdphoto" Target="../media/hdphoto1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6.pn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01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6.pn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microsoft.com/office/2007/relationships/hdphoto" Target="../media/hdphoto19.wdp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766881"/>
            <a:ext cx="6781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Franklin Gothic Heavy" panose="020B0903020102020204" pitchFamily="34" charset="0"/>
                <a:cs typeface="Aharoni" panose="02010803020104030203" pitchFamily="2" charset="-79"/>
              </a:rPr>
              <a:t>David S. Ingalls Rink</a:t>
            </a:r>
          </a:p>
          <a:p>
            <a:r>
              <a:rPr lang="en-US" sz="2000" dirty="0" smtClean="0">
                <a:latin typeface="Franklin Gothic Medium Cond" panose="020B0606030402020204" pitchFamily="34" charset="0"/>
              </a:rPr>
              <a:t>Amy </a:t>
            </a:r>
            <a:r>
              <a:rPr lang="en-US" sz="2000" dirty="0" err="1" smtClean="0">
                <a:latin typeface="Franklin Gothic Medium Cond" panose="020B0606030402020204" pitchFamily="34" charset="0"/>
              </a:rPr>
              <a:t>Huan</a:t>
            </a:r>
            <a:r>
              <a:rPr lang="en-US" sz="2000" dirty="0">
                <a:latin typeface="Franklin Gothic Medium Cond" panose="020B0606030402020204" pitchFamily="34" charset="0"/>
              </a:rPr>
              <a:t> </a:t>
            </a:r>
            <a:r>
              <a:rPr lang="en-US" sz="2000" dirty="0" smtClean="0">
                <a:latin typeface="Franklin Gothic Medium Cond" panose="020B0606030402020204" pitchFamily="34" charset="0"/>
              </a:rPr>
              <a:t>| Tech 4a Schematic Design Presentation | 12.09.2013</a:t>
            </a:r>
            <a:endParaRPr lang="en-US" sz="2000" dirty="0">
              <a:latin typeface="Franklin Gothic Medium Cond" panose="020B06060304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X:\PSU\AE 481\Concept\Photoshop\Plan and Section\Exterior\Jump_S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98" y="4016959"/>
            <a:ext cx="6725402" cy="28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PSU\AE 481\Concept\Photoshop\Plan and Section\Exterior\Jum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15" y="72505"/>
            <a:ext cx="6180818" cy="419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173" name="Picture 5" descr="http://images.colorkinetics.com/products/img/eWFlexSL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1621122" cy="12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X:\PSU\AE 481\Concept\Photoshop\Plan and Section\Exterior\Jump_S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98" y="4016959"/>
            <a:ext cx="6725402" cy="28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8715" y="72506"/>
            <a:ext cx="6180818" cy="41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173" name="Picture 5" descr="http://images.colorkinetics.com/products/img/eWFlexSL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1621122" cy="12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0980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8598" y="4016959"/>
            <a:ext cx="6725402" cy="28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8715" y="72506"/>
            <a:ext cx="6180818" cy="41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173" name="Picture 5" descr="http://images.colorkinetics.com/products/img/eWFlexSL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1621122" cy="12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0980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" y="3647090"/>
            <a:ext cx="1612543" cy="12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8599" y="4016959"/>
            <a:ext cx="6725399" cy="28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8716" y="72506"/>
            <a:ext cx="6180816" cy="41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173" name="Picture 5" descr="http://images.colorkinetics.com/products/img/eWFlexSL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1621122" cy="12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0980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" y="3647090"/>
            <a:ext cx="1612543" cy="12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img.archiexpo.com/images_ae/photo-g/exterior-round-downlights-surface-mounted-11264-4986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" y="5007321"/>
            <a:ext cx="1612543" cy="14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6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Concept\Photoshop\Perspective\Exterior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146"/>
            <a:ext cx="5244991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://consciousbreathadventures.com/wp-content/uploads/2012/07/Singer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5" r="29410"/>
          <a:stretch/>
        </p:blipFill>
        <p:spPr bwMode="auto">
          <a:xfrm>
            <a:off x="5791200" y="426049"/>
            <a:ext cx="2979683" cy="5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3883590"/>
            <a:ext cx="5562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|Schematic 2: Dive</a:t>
            </a:r>
          </a:p>
          <a:p>
            <a:r>
              <a:rPr lang="en-US" altLang="zh-CN" sz="2200" b="1" dirty="0" smtClean="0">
                <a:solidFill>
                  <a:srgbClr val="00FFCC"/>
                </a:solidFill>
              </a:rPr>
              <a:t> curve + tail fins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uplight</a:t>
            </a:r>
            <a:r>
              <a:rPr lang="en-US" altLang="zh-CN" sz="1900" dirty="0" smtClean="0">
                <a:solidFill>
                  <a:schemeClr val="bg1"/>
                </a:solidFill>
              </a:rPr>
              <a:t> on the spine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on roof edge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Existing lighting sculpture with “dragon eye”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  (@higher level)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X:\PSU\AE 481\Concept\Photoshop\Plan and Section\Exterior\Dive_S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92" y="4267200"/>
            <a:ext cx="6188215" cy="26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:\PSU\AE 481\Concept\Photoshop\Plan and Section\Exterior\Div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"/>
            <a:ext cx="6553200" cy="44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2209799"/>
            <a:ext cx="1612543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0892" y="4267200"/>
            <a:ext cx="6188215" cy="26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9050"/>
            <a:ext cx="6553200" cy="44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2209799"/>
            <a:ext cx="1612543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18" descr="http://img.archiexpo.com/images_ae/photo-g/exterior-round-downlights-surface-mounted-11264-4986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2" y="3620364"/>
            <a:ext cx="1612543" cy="14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H:\Concept\inspiration\Oceans_wallpapers_2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 r="25680" b="8600"/>
          <a:stretch/>
        </p:blipFill>
        <p:spPr bwMode="auto">
          <a:xfrm>
            <a:off x="5791200" y="397145"/>
            <a:ext cx="3000703" cy="58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Concept\Photoshop\Perspective\Exterior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145"/>
            <a:ext cx="5244991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3883590"/>
            <a:ext cx="55626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|Schematic 3: Swim</a:t>
            </a:r>
          </a:p>
          <a:p>
            <a:r>
              <a:rPr lang="en-US" altLang="zh-CN" sz="2200" b="1" dirty="0" smtClean="0">
                <a:solidFill>
                  <a:srgbClr val="00FFCC"/>
                </a:solidFill>
              </a:rPr>
              <a:t> highlight + shimmer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from mid-spine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in-ground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uplights</a:t>
            </a:r>
            <a:endParaRPr lang="en-US" altLang="zh-CN" sz="1900" dirty="0" smtClean="0">
              <a:solidFill>
                <a:schemeClr val="bg1"/>
              </a:solidFill>
            </a:endParaRPr>
          </a:p>
          <a:p>
            <a:r>
              <a:rPr lang="en-US" altLang="zh-CN" sz="1900" dirty="0">
                <a:solidFill>
                  <a:schemeClr val="bg1"/>
                </a:solidFill>
              </a:rPr>
              <a:t>- Linear grazer for exterior </a:t>
            </a:r>
            <a:r>
              <a:rPr lang="en-US" altLang="zh-CN" sz="1900" dirty="0" smtClean="0">
                <a:solidFill>
                  <a:schemeClr val="bg1"/>
                </a:solidFill>
              </a:rPr>
              <a:t>walls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Existing lighting sculpture with “dragon eye”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  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pic>
        <p:nvPicPr>
          <p:cNvPr id="6147" name="Picture 3" descr="H:\Concept\Photoshop\Exterior3with groun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145"/>
            <a:ext cx="5244991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5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X:\PSU\AE 481\Concept\Photoshop\Plan and Section\Exterior\Swim_S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4" y="3962400"/>
            <a:ext cx="6854556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PSU\AE 481\Concept\Photoshop\Plan and Section\Exterior\Swim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"/>
            <a:ext cx="6553200" cy="44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X:\PSU\AE 481\Concept\Photoshop\Plan and Section\Exterior\Swim_S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4" y="3962400"/>
            <a:ext cx="6854556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38100"/>
            <a:ext cx="6553200" cy="44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5" y="222969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5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542" y="2057400"/>
            <a:ext cx="711925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0099"/>
                </a:solidFill>
              </a:rPr>
              <a:t>|General Building Data </a:t>
            </a:r>
          </a:p>
          <a:p>
            <a:r>
              <a:rPr lang="en-US" sz="2200" b="1" dirty="0" smtClean="0"/>
              <a:t> Building name: 	David S. Ingalls Rink</a:t>
            </a:r>
          </a:p>
          <a:p>
            <a:r>
              <a:rPr lang="en-US" sz="2200" b="1" dirty="0" smtClean="0"/>
              <a:t> Location: 		New Haven, CT</a:t>
            </a:r>
          </a:p>
          <a:p>
            <a:r>
              <a:rPr lang="en-US" sz="2200" b="1" dirty="0" smtClean="0"/>
              <a:t> Building Occupant:	Yale University</a:t>
            </a:r>
          </a:p>
          <a:p>
            <a:r>
              <a:rPr lang="en-US" sz="2200" b="1" dirty="0" smtClean="0"/>
              <a:t> Architect:		</a:t>
            </a:r>
            <a:r>
              <a:rPr lang="en-US" sz="2200" b="1" dirty="0" err="1" smtClean="0"/>
              <a:t>Eero</a:t>
            </a:r>
            <a:r>
              <a:rPr lang="en-US" sz="2200" b="1" dirty="0" smtClean="0"/>
              <a:t> Saarinen</a:t>
            </a:r>
          </a:p>
          <a:p>
            <a:r>
              <a:rPr lang="en-US" sz="2200" b="1" dirty="0" smtClean="0"/>
              <a:t> Date Constructed: 	1953 – 1959 (renovation 2008-2010)</a:t>
            </a:r>
          </a:p>
          <a:p>
            <a:r>
              <a:rPr lang="en-US" sz="2200" b="1" dirty="0" smtClean="0"/>
              <a:t> Building Footprint: 	47,983 </a:t>
            </a:r>
            <a:r>
              <a:rPr lang="en-US" sz="2200" b="1" dirty="0" err="1" smtClean="0"/>
              <a:t>sf</a:t>
            </a:r>
            <a:endParaRPr lang="en-US" sz="2200" b="1" dirty="0" smtClean="0"/>
          </a:p>
          <a:p>
            <a:r>
              <a:rPr lang="en-US" sz="2200" b="1" dirty="0" smtClean="0"/>
              <a:t> Total </a:t>
            </a:r>
            <a:r>
              <a:rPr lang="en-US" sz="2200" b="1" dirty="0" err="1" smtClean="0"/>
              <a:t>gsf</a:t>
            </a:r>
            <a:r>
              <a:rPr lang="en-US" sz="2200" b="1" dirty="0" smtClean="0"/>
              <a:t>: 		61,646 </a:t>
            </a:r>
            <a:r>
              <a:rPr lang="en-US" sz="2200" b="1" dirty="0" err="1" smtClean="0"/>
              <a:t>sf</a:t>
            </a:r>
            <a:endParaRPr lang="en-US" sz="2200" b="1" dirty="0" smtClean="0"/>
          </a:p>
          <a:p>
            <a:r>
              <a:rPr lang="en-US" sz="2200" b="1" dirty="0" smtClean="0"/>
              <a:t> Total Levels: 		2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262027"/>
            <a:ext cx="84981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|Project Team</a:t>
            </a:r>
          </a:p>
          <a:p>
            <a:r>
              <a:rPr lang="en-US" sz="2200" b="1" dirty="0" smtClean="0"/>
              <a:t> Architect: 		Kevin Roche John </a:t>
            </a:r>
            <a:r>
              <a:rPr lang="en-US" sz="2200" b="1" dirty="0" err="1" smtClean="0"/>
              <a:t>Dinkeloo</a:t>
            </a:r>
            <a:r>
              <a:rPr lang="en-US" sz="2200" b="1" dirty="0" smtClean="0"/>
              <a:t> and Associates, LLC</a:t>
            </a:r>
          </a:p>
          <a:p>
            <a:r>
              <a:rPr lang="en-US" sz="2200" b="1" dirty="0" smtClean="0"/>
              <a:t> Lighting Consultant: 	Atelier Ten Consulting Designers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9444" y="3962400"/>
            <a:ext cx="685455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38100"/>
            <a:ext cx="6553200" cy="44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3657600"/>
            <a:ext cx="1612543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5" y="222969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9445" y="3962400"/>
            <a:ext cx="685455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1" y="38100"/>
            <a:ext cx="6553198" cy="44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3657600"/>
            <a:ext cx="1612543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18" descr="http://img.archiexpo.com/images_ae/photo-g/exterior-round-downlights-surface-mounted-11264-4986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2" y="5068165"/>
            <a:ext cx="1612543" cy="14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5" y="222969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139386"/>
            <a:ext cx="4267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Lead direction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Decrease distraction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Reduce glare at </a:t>
            </a:r>
            <a:r>
              <a:rPr lang="en-US" sz="1900" dirty="0" err="1" smtClean="0">
                <a:solidFill>
                  <a:schemeClr val="bg1"/>
                </a:solidFill>
              </a:rPr>
              <a:t>pressbox</a:t>
            </a:r>
            <a:r>
              <a:rPr lang="en-US" sz="1900" dirty="0" smtClean="0">
                <a:solidFill>
                  <a:schemeClr val="bg1"/>
                </a:solidFill>
              </a:rPr>
              <a:t> area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Accent wall texture</a:t>
            </a:r>
          </a:p>
          <a:p>
            <a:pPr marL="285750" indent="-285750">
              <a:buFontTx/>
              <a:buChar char="-"/>
            </a:pPr>
            <a:r>
              <a:rPr lang="en-US" sz="1900" dirty="0" err="1" smtClean="0">
                <a:solidFill>
                  <a:schemeClr val="bg1"/>
                </a:solidFill>
              </a:rPr>
              <a:t>Avg</a:t>
            </a:r>
            <a:r>
              <a:rPr lang="en-US" sz="1900" dirty="0">
                <a:solidFill>
                  <a:schemeClr val="bg1"/>
                </a:solidFill>
              </a:rPr>
              <a:t> ≥ </a:t>
            </a:r>
            <a:r>
              <a:rPr lang="en-US" sz="1900" dirty="0" smtClean="0">
                <a:solidFill>
                  <a:schemeClr val="bg1"/>
                </a:solidFill>
              </a:rPr>
              <a:t>0.2 times task E</a:t>
            </a:r>
            <a:r>
              <a:rPr lang="en-US" sz="1900" baseline="-25000" dirty="0" smtClean="0">
                <a:solidFill>
                  <a:schemeClr val="bg1"/>
                </a:solidFill>
              </a:rPr>
              <a:t>h</a:t>
            </a:r>
            <a:r>
              <a:rPr lang="en-US" sz="1900" dirty="0" smtClean="0">
                <a:solidFill>
                  <a:schemeClr val="bg1"/>
                </a:solidFill>
              </a:rPr>
              <a:t> of adjacent space; Min ≥ 10lx</a:t>
            </a:r>
          </a:p>
        </p:txBody>
      </p:sp>
      <p:pic>
        <p:nvPicPr>
          <p:cNvPr id="1026" name="Picture 2" descr="H:\Concept\Photoshop\Plan and Section\circulation high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6" y="1054798"/>
            <a:ext cx="4397007" cy="28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3780233106_3dcb7f7dd6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86" y="105479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9"/>
          <p:cNvSpPr/>
          <p:nvPr/>
        </p:nvSpPr>
        <p:spPr>
          <a:xfrm>
            <a:off x="381000" y="3048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arm2.static.flickr.com/1224/529506363_1160f5224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5094889" cy="306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3174"/>
            <a:ext cx="232587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cdn.c.photoshelter.com/img-get2/I00006G6utVUIZuI/fit=1000x750/red-coral-grey-reef-shark-ashmore-reef-australia-200911-08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02"/>
          <a:stretch/>
        </p:blipFill>
        <p:spPr bwMode="auto">
          <a:xfrm>
            <a:off x="3124200" y="853174"/>
            <a:ext cx="5094889" cy="194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945850" y="6199577"/>
            <a:ext cx="13809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Coral Reef</a:t>
            </a:r>
            <a:endParaRPr lang="zh-CN" altLang="en-US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23</a:t>
            </a:fld>
            <a:endParaRPr lang="en-US"/>
          </a:p>
        </p:txBody>
      </p:sp>
      <p:sp>
        <p:nvSpPr>
          <p:cNvPr id="8" name="矩形 9"/>
          <p:cNvSpPr/>
          <p:nvPr/>
        </p:nvSpPr>
        <p:spPr>
          <a:xfrm>
            <a:off x="381000" y="3048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cih5144\AE 481\Scan\Corrido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611832"/>
            <a:ext cx="4908176" cy="34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4724400"/>
            <a:ext cx="5562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|Coral Reef</a:t>
            </a:r>
          </a:p>
          <a:p>
            <a:r>
              <a:rPr lang="en-US" altLang="zh-CN" sz="2200" b="1" dirty="0" smtClean="0">
                <a:solidFill>
                  <a:srgbClr val="00FFCC"/>
                </a:solidFill>
              </a:rPr>
              <a:t> verticalness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Step lights to lead directions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uplight</a:t>
            </a:r>
            <a:r>
              <a:rPr lang="en-US" altLang="zh-CN" sz="1900" dirty="0" smtClean="0">
                <a:solidFill>
                  <a:schemeClr val="bg1"/>
                </a:solidFill>
              </a:rPr>
              <a:t> to graze the wall texture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Recessed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downlights</a:t>
            </a:r>
            <a:r>
              <a:rPr lang="en-US" altLang="zh-CN" sz="1900" dirty="0" smtClean="0">
                <a:solidFill>
                  <a:schemeClr val="bg1"/>
                </a:solidFill>
              </a:rPr>
              <a:t> for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pressbox</a:t>
            </a:r>
            <a:r>
              <a:rPr lang="en-US" altLang="zh-CN" sz="1900" dirty="0" smtClean="0">
                <a:solidFill>
                  <a:schemeClr val="bg1"/>
                </a:solidFill>
              </a:rPr>
              <a:t> task illumination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1000" y="3048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25135" b="1602"/>
          <a:stretch/>
        </p:blipFill>
        <p:spPr bwMode="auto">
          <a:xfrm>
            <a:off x="5867400" y="611832"/>
            <a:ext cx="2819400" cy="57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971800"/>
            <a:ext cx="6379636" cy="4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845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8" y="914400"/>
            <a:ext cx="1060572" cy="9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744" y="169502"/>
            <a:ext cx="5333998" cy="34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:\PSU\AE 481\Concept\Photoshop\Plan and Section\Circulation Detail_1.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263886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886200" y="4267200"/>
            <a:ext cx="762000" cy="1066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25</a:t>
            </a:fld>
            <a:endParaRPr lang="en-US"/>
          </a:p>
        </p:txBody>
      </p:sp>
      <p:sp>
        <p:nvSpPr>
          <p:cNvPr id="13" name="矩形 9"/>
          <p:cNvSpPr/>
          <p:nvPr/>
        </p:nvSpPr>
        <p:spPr>
          <a:xfrm>
            <a:off x="381000" y="3048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971800"/>
            <a:ext cx="6379637" cy="4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845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8" y="914400"/>
            <a:ext cx="1060572" cy="9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744" y="169502"/>
            <a:ext cx="5333998" cy="34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23" y="2133600"/>
            <a:ext cx="263881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886200" y="4267200"/>
            <a:ext cx="762000" cy="1066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" y="2057400"/>
            <a:ext cx="1052286" cy="8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26</a:t>
            </a:fld>
            <a:endParaRPr lang="en-US"/>
          </a:p>
        </p:txBody>
      </p:sp>
      <p:sp>
        <p:nvSpPr>
          <p:cNvPr id="11" name="矩形 9"/>
          <p:cNvSpPr/>
          <p:nvPr/>
        </p:nvSpPr>
        <p:spPr>
          <a:xfrm>
            <a:off x="381000" y="3048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4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971800"/>
            <a:ext cx="6379637" cy="4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845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8" y="914400"/>
            <a:ext cx="1060572" cy="9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744" y="169502"/>
            <a:ext cx="5333998" cy="34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23" y="2133600"/>
            <a:ext cx="2638815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886200" y="4267200"/>
            <a:ext cx="762000" cy="1066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" y="2057400"/>
            <a:ext cx="1052286" cy="8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ngldc.org/08/winners/photos/Calculite_Fixture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" y="3124200"/>
            <a:ext cx="10522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27</a:t>
            </a:fld>
            <a:endParaRPr lang="en-US"/>
          </a:p>
        </p:txBody>
      </p:sp>
      <p:sp>
        <p:nvSpPr>
          <p:cNvPr id="11" name="矩形 9"/>
          <p:cNvSpPr/>
          <p:nvPr/>
        </p:nvSpPr>
        <p:spPr>
          <a:xfrm>
            <a:off x="381000" y="3048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200" y="3810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981682"/>
            <a:ext cx="5943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Promote cheerfulness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Avoid glare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Enhance spatial appearance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Uniformity for sports function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Expressive for figure skating/recreational function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Efficiency + Sustainability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Sports: E</a:t>
            </a:r>
            <a:r>
              <a:rPr lang="en-US" baseline="-25000" dirty="0" smtClean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 = 1000 lx; E</a:t>
            </a:r>
            <a:r>
              <a:rPr lang="en-US" baseline="-25000" dirty="0" smtClean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 = 300 lx; Max:Min = 2.5:1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Recreation: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smtClean="0">
                <a:solidFill>
                  <a:schemeClr val="bg1"/>
                </a:solidFill>
              </a:rPr>
              <a:t>30 </a:t>
            </a:r>
            <a:r>
              <a:rPr lang="en-US" dirty="0">
                <a:solidFill>
                  <a:schemeClr val="bg1"/>
                </a:solidFill>
              </a:rPr>
              <a:t>lx; </a:t>
            </a: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v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smtClean="0">
                <a:solidFill>
                  <a:schemeClr val="bg1"/>
                </a:solidFill>
              </a:rPr>
              <a:t>8 lx</a:t>
            </a:r>
            <a:r>
              <a:rPr lang="en-US" dirty="0">
                <a:solidFill>
                  <a:schemeClr val="bg1"/>
                </a:solidFill>
              </a:rPr>
              <a:t> ; </a:t>
            </a:r>
            <a:r>
              <a:rPr lang="en-US" dirty="0" err="1">
                <a:solidFill>
                  <a:schemeClr val="bg1"/>
                </a:solidFill>
              </a:rPr>
              <a:t>Max:Min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smtClean="0">
                <a:solidFill>
                  <a:schemeClr val="bg1"/>
                </a:solidFill>
              </a:rPr>
              <a:t>5:1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36" y="1054798"/>
            <a:ext cx="4397006" cy="28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nvestments.yale.edu/images/gallery/Hock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1241"/>
            <a:ext cx="4419600" cy="29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alparadise13.files.wordpress.com/2010/10/great-barrier-reef-australi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8" r="11521"/>
          <a:stretch/>
        </p:blipFill>
        <p:spPr bwMode="auto">
          <a:xfrm>
            <a:off x="6934200" y="1099625"/>
            <a:ext cx="1903827" cy="491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examiner.com/images/blog/EXID20118/images/Alissa_Czisn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 r="18517"/>
          <a:stretch/>
        </p:blipFill>
        <p:spPr bwMode="auto">
          <a:xfrm>
            <a:off x="457200" y="1099625"/>
            <a:ext cx="198354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fubiz.net/wp-content/uploads/2012/12/Life-Fish-Photography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r="31812"/>
          <a:stretch/>
        </p:blipFill>
        <p:spPr bwMode="auto">
          <a:xfrm>
            <a:off x="2601350" y="1099625"/>
            <a:ext cx="1856936" cy="49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8020050" y="6032595"/>
            <a:ext cx="9268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Ocean</a:t>
            </a:r>
            <a:endParaRPr lang="zh-CN" altLang="en-US" sz="2200" b="1" dirty="0"/>
          </a:p>
        </p:txBody>
      </p:sp>
      <p:pic>
        <p:nvPicPr>
          <p:cNvPr id="17" name="Picture 4" descr="http://www.photocase.com/stock-photos/32371-stock-photo-ocean-blue-fish-maldives-shar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r="24875" b="830"/>
          <a:stretch/>
        </p:blipFill>
        <p:spPr bwMode="auto">
          <a:xfrm>
            <a:off x="4691573" y="1099625"/>
            <a:ext cx="2014027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allpaperswala.com/wp-content/gallery/ice-hockey/ice-hocke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5" t="-92" r="30443" b="92"/>
          <a:stretch/>
        </p:blipFill>
        <p:spPr bwMode="auto">
          <a:xfrm>
            <a:off x="457201" y="1099625"/>
            <a:ext cx="1983544" cy="493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29</a:t>
            </a:fld>
            <a:endParaRPr lang="en-US"/>
          </a:p>
        </p:txBody>
      </p:sp>
      <p:sp>
        <p:nvSpPr>
          <p:cNvPr id="10" name="矩形 2"/>
          <p:cNvSpPr/>
          <p:nvPr/>
        </p:nvSpPr>
        <p:spPr>
          <a:xfrm>
            <a:off x="457200" y="3810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7" y="1981200"/>
            <a:ext cx="404724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0521" y="1099122"/>
            <a:ext cx="2134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|Building Location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51717" y="1106044"/>
            <a:ext cx="301766" cy="457200"/>
            <a:chOff x="3092048" y="685800"/>
            <a:chExt cx="338576" cy="609600"/>
          </a:xfrm>
        </p:grpSpPr>
        <p:cxnSp>
          <p:nvCxnSpPr>
            <p:cNvPr id="5" name="Straight Connector 4"/>
            <p:cNvCxnSpPr>
              <a:endCxn id="14" idx="1"/>
            </p:cNvCxnSpPr>
            <p:nvPr/>
          </p:nvCxnSpPr>
          <p:spPr>
            <a:xfrm flipH="1">
              <a:off x="3092048" y="685800"/>
              <a:ext cx="13103" cy="42493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105150" y="685800"/>
              <a:ext cx="325474" cy="261779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092048" y="926068"/>
              <a:ext cx="3369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N</a:t>
              </a:r>
              <a:endParaRPr lang="en-US" b="1" dirty="0" smtClean="0">
                <a:solidFill>
                  <a:srgbClr val="00B0F0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981200" y="2971800"/>
            <a:ext cx="6096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228"/>
            <a:ext cx="9144000" cy="349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/>
          <p:nvPr/>
        </p:nvCxnSpPr>
        <p:spPr>
          <a:xfrm flipH="1">
            <a:off x="7288530" y="1424744"/>
            <a:ext cx="636270" cy="17756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 rot="580169">
            <a:off x="6584264" y="3213222"/>
            <a:ext cx="1735773" cy="4662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6" descr="http://www.greendiary.com/wp-content/uploads/2012/07/kroon-hall_hS8Vw_24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3323"/>
            <a:ext cx="1320710" cy="133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3352800" y="2402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School of Forestry &amp; Environmental Studies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 rot="5400000">
            <a:off x="4320960" y="1438076"/>
            <a:ext cx="707979" cy="134907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57" idx="2"/>
          </p:cNvCxnSpPr>
          <p:nvPr/>
        </p:nvCxnSpPr>
        <p:spPr>
          <a:xfrm flipH="1" flipV="1">
            <a:off x="1371600" y="1563244"/>
            <a:ext cx="2628813" cy="5493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2" y="152400"/>
            <a:ext cx="2081738" cy="153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2065"/>
          <p:cNvSpPr/>
          <p:nvPr/>
        </p:nvSpPr>
        <p:spPr>
          <a:xfrm>
            <a:off x="2745486" y="1289033"/>
            <a:ext cx="2541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Prospect Sachem Garage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6" name="Straight Connector 65"/>
          <p:cNvCxnSpPr>
            <a:endCxn id="2073" idx="2"/>
          </p:cNvCxnSpPr>
          <p:nvPr/>
        </p:nvCxnSpPr>
        <p:spPr>
          <a:xfrm flipV="1">
            <a:off x="1828800" y="4495800"/>
            <a:ext cx="203201" cy="1066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3" name="Trapezoid 2072"/>
          <p:cNvSpPr/>
          <p:nvPr/>
        </p:nvSpPr>
        <p:spPr>
          <a:xfrm>
            <a:off x="1498601" y="2032586"/>
            <a:ext cx="1066800" cy="2463214"/>
          </a:xfrm>
          <a:prstGeom prst="trapezoi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354856"/>
            <a:ext cx="1790700" cy="135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2552700" y="6347936"/>
            <a:ext cx="1984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Residential Houses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 rot="5400000">
            <a:off x="3978147" y="4354663"/>
            <a:ext cx="707979" cy="134907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stCxn id="73" idx="0"/>
          </p:cNvCxnSpPr>
          <p:nvPr/>
        </p:nvCxnSpPr>
        <p:spPr>
          <a:xfrm>
            <a:off x="5006673" y="5029200"/>
            <a:ext cx="1394127" cy="76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5565591" y="5791199"/>
            <a:ext cx="2054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Student Housing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under 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  <p:bldP spid="50" grpId="0" animBg="1"/>
      <p:bldP spid="52" grpId="0"/>
      <p:bldP spid="57" grpId="0" animBg="1"/>
      <p:bldP spid="2066" grpId="0"/>
      <p:bldP spid="2073" grpId="0" animBg="1"/>
      <p:bldP spid="72" grpId="0"/>
      <p:bldP spid="73" grpId="0" animBg="1"/>
      <p:bldP spid="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978" y="397146"/>
            <a:ext cx="5019435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883590"/>
            <a:ext cx="5562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|Ocean: Sports</a:t>
            </a:r>
          </a:p>
          <a:p>
            <a:r>
              <a:rPr lang="en-US" altLang="zh-CN" sz="2200" b="1" dirty="0" smtClean="0">
                <a:solidFill>
                  <a:srgbClr val="00FFCC"/>
                </a:solidFill>
              </a:rPr>
              <a:t> pattern + uniformity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to accentuate the ceiling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Use of shadow to expand the dimension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Pendant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downlights</a:t>
            </a:r>
            <a:r>
              <a:rPr lang="en-US" altLang="zh-CN" sz="1900" dirty="0" smtClean="0">
                <a:solidFill>
                  <a:schemeClr val="bg1"/>
                </a:solidFill>
              </a:rPr>
              <a:t> to provide uniform distribution              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  on the ice</a:t>
            </a:r>
          </a:p>
        </p:txBody>
      </p:sp>
      <p:sp>
        <p:nvSpPr>
          <p:cNvPr id="5" name="矩形 4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196" name="Picture 4" descr="http://www.photocase.com/stock-photos/32371-stock-photo-ocean-blue-fish-maldives-shar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r="18974" b="830"/>
          <a:stretch/>
        </p:blipFill>
        <p:spPr bwMode="auto">
          <a:xfrm>
            <a:off x="5908431" y="425281"/>
            <a:ext cx="2800591" cy="58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0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42" name="Picture 2" descr="H:\Concept\Photoshop\Plan and Section\Rink Section1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19" y="1219200"/>
            <a:ext cx="718358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3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19" y="1219200"/>
            <a:ext cx="7183581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3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19" y="1219200"/>
            <a:ext cx="7183580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3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19" y="1219200"/>
            <a:ext cx="7183580" cy="46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3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warehouse-lighting.com/store/i/is.aspx?path=/images/products/medium/hb6t5.jpg&amp;lr=t&amp;bw=180&amp;b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3581400"/>
            <a:ext cx="133288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978" y="555836"/>
            <a:ext cx="5019435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883590"/>
            <a:ext cx="5562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|Ocean: Performance/Recreational</a:t>
            </a:r>
          </a:p>
          <a:p>
            <a:r>
              <a:rPr lang="en-US" altLang="zh-CN" sz="2200" b="1" dirty="0" smtClean="0">
                <a:solidFill>
                  <a:srgbClr val="00FFCC"/>
                </a:solidFill>
              </a:rPr>
              <a:t> pattern + romance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to accentuate the ceiling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Use of shadow to expand the dimension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Spotlights to focus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Gobo</a:t>
            </a:r>
          </a:p>
        </p:txBody>
      </p:sp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2" descr="http://salparadise13.files.wordpress.com/2010/10/great-barrier-reef-australia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r="12817"/>
          <a:stretch/>
        </p:blipFill>
        <p:spPr bwMode="auto">
          <a:xfrm>
            <a:off x="5715000" y="412214"/>
            <a:ext cx="3064411" cy="591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20" y="1219200"/>
            <a:ext cx="7183578" cy="46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3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warehouse-lighting.com/store/i/is.aspx?path=/images/products/medium/hb6t5.jpg&amp;lr=t&amp;bw=180&amp;b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3581400"/>
            <a:ext cx="133288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20" y="1219200"/>
            <a:ext cx="7183578" cy="46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3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ecx.images-amazon.com/images/I/61kte-6i-tL.jpg?ref_=sp_dp_imgz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" y="3543298"/>
            <a:ext cx="1332881" cy="13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hughconacher.com/Photography/FM/gob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6"/>
          <a:stretch/>
        </p:blipFill>
        <p:spPr bwMode="auto">
          <a:xfrm>
            <a:off x="648319" y="5029200"/>
            <a:ext cx="1332881" cy="12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3400" y="42672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Provide adequate light level and desirable highlights for art display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Create a comforting atmosphere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Enlarge the space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Private psychological </a:t>
            </a:r>
            <a:r>
              <a:rPr lang="en-US" dirty="0" smtClean="0">
                <a:solidFill>
                  <a:schemeClr val="bg1"/>
                </a:solidFill>
              </a:rPr>
              <a:t>impression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9" y="919910"/>
            <a:ext cx="4466504" cy="28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Y:\cih5144\AE 481\PS\Schley Club Ro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28" y="1082166"/>
            <a:ext cx="4379465" cy="29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38</a:t>
            </a:fld>
            <a:endParaRPr lang="en-US"/>
          </a:p>
        </p:txBody>
      </p:sp>
      <p:sp>
        <p:nvSpPr>
          <p:cNvPr id="8" name="矩形 9"/>
          <p:cNvSpPr/>
          <p:nvPr/>
        </p:nvSpPr>
        <p:spPr>
          <a:xfrm>
            <a:off x="304800" y="2286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viewhometrends.com/image/2011/04/creative-colorfull-interior-design-blue-wall-flo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r="68632"/>
          <a:stretch/>
        </p:blipFill>
        <p:spPr bwMode="auto">
          <a:xfrm>
            <a:off x="457200" y="842664"/>
            <a:ext cx="2267276" cy="54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032421" y="6198513"/>
            <a:ext cx="22733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Deep Ocean Floor</a:t>
            </a:r>
            <a:endParaRPr lang="zh-CN" altLang="en-US" sz="2200" b="1" dirty="0"/>
          </a:p>
        </p:txBody>
      </p:sp>
      <p:pic>
        <p:nvPicPr>
          <p:cNvPr id="17420" name="Picture 12" descr="http://ocean.si.edu/sites/default/files/photos/turtle-grass-bed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33"/>
          <a:stretch/>
        </p:blipFill>
        <p:spPr bwMode="auto">
          <a:xfrm>
            <a:off x="5936928" y="837090"/>
            <a:ext cx="2272659" cy="54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us.123rf.com/400wm/400/400/baloncici/baloncici0805/baloncici080500076/3001121-background-of-blue-carpet-pattern-texture-floor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42664"/>
            <a:ext cx="2286000" cy="54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39</a:t>
            </a:fld>
            <a:endParaRPr lang="en-US"/>
          </a:p>
        </p:txBody>
      </p:sp>
      <p:sp>
        <p:nvSpPr>
          <p:cNvPr id="9" name="矩形 9"/>
          <p:cNvSpPr/>
          <p:nvPr/>
        </p:nvSpPr>
        <p:spPr>
          <a:xfrm>
            <a:off x="304800" y="2286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258" y="3844581"/>
            <a:ext cx="1746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smtClean="0">
                <a:latin typeface="Franklin Gothic Demi Cond" panose="020B0706030402020204" pitchFamily="34" charset="0"/>
              </a:rPr>
              <a:t>Habitation</a:t>
            </a:r>
            <a:endParaRPr lang="zh-CN" altLang="en-US" sz="3000" b="1" dirty="0">
              <a:latin typeface="Franklin Gothic Demi Cond" panose="020B0706030402020204" pitchFamily="34" charset="0"/>
            </a:endParaRPr>
          </a:p>
        </p:txBody>
      </p:sp>
      <p:pic>
        <p:nvPicPr>
          <p:cNvPr id="24580" name="Picture 4" descr="http://esto.com/assignments/2010ds46.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83" y="1066800"/>
            <a:ext cx="7045012" cy="46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h5144\Desktop\whal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B1B1B1"/>
              </a:clrFrom>
              <a:clrTo>
                <a:srgbClr val="B1B1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r="9478" b="32203"/>
          <a:stretch/>
        </p:blipFill>
        <p:spPr bwMode="auto">
          <a:xfrm>
            <a:off x="1292280" y="1676400"/>
            <a:ext cx="6426259" cy="39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80564" y="5943600"/>
            <a:ext cx="1855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The Yale “Whale”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Y:\cih5144\AE 481\Scan\Schley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99608"/>
            <a:ext cx="4899469" cy="346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9545" y="4337209"/>
            <a:ext cx="647465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b="1" dirty="0" smtClean="0">
                <a:solidFill>
                  <a:srgbClr val="00B0F0"/>
                </a:solidFill>
              </a:rPr>
              <a:t>|Schley Clubroom: Deep Ocean Floor</a:t>
            </a:r>
          </a:p>
          <a:p>
            <a:r>
              <a:rPr lang="en-US" altLang="zh-CN" sz="2000" b="1" dirty="0" smtClean="0">
                <a:solidFill>
                  <a:srgbClr val="00FFCC"/>
                </a:solidFill>
              </a:rPr>
              <a:t> quiet + peaceful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Recessed spotlights to highlight artworks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</a:t>
            </a:r>
            <a:r>
              <a:rPr lang="en-US" altLang="zh-CN" sz="1900" dirty="0" smtClean="0">
                <a:solidFill>
                  <a:schemeClr val="bg1"/>
                </a:solidFill>
              </a:rPr>
              <a:t>washer</a:t>
            </a:r>
            <a:r>
              <a:rPr lang="en-US" altLang="zh-CN" sz="1900" dirty="0" smtClean="0">
                <a:solidFill>
                  <a:schemeClr val="bg1"/>
                </a:solidFill>
              </a:rPr>
              <a:t> </a:t>
            </a:r>
            <a:r>
              <a:rPr lang="en-US" altLang="zh-CN" sz="1900" dirty="0" smtClean="0">
                <a:solidFill>
                  <a:schemeClr val="bg1"/>
                </a:solidFill>
              </a:rPr>
              <a:t>for wood panels 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Perimeter lighting on floor level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Recessed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downlights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4800" y="2286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2" descr="http://ocean.si.edu/sites/default/files/photos/turtle-grass-bed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33"/>
          <a:stretch/>
        </p:blipFill>
        <p:spPr bwMode="auto">
          <a:xfrm>
            <a:off x="5791200" y="799608"/>
            <a:ext cx="2438400" cy="52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0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X:\PSU\AE 481\Concept\Photoshop\Plan and Section\Schley Updated\Schley Section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67000"/>
            <a:ext cx="6314209" cy="40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X:\PSU\AE 481\Concept\Photoshop\Plan and Section\Schley Updated\Schley Pl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894"/>
            <a:ext cx="6553200" cy="42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http://www.cree.com/~/media/Images/Cree/Lighting/Indoor/Downlights/LR6%20Series/Cree_Downlights_LRSeries_M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133411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41</a:t>
            </a:fld>
            <a:endParaRPr lang="en-US"/>
          </a:p>
        </p:txBody>
      </p:sp>
      <p:sp>
        <p:nvSpPr>
          <p:cNvPr id="19" name="矩形 9"/>
          <p:cNvSpPr/>
          <p:nvPr/>
        </p:nvSpPr>
        <p:spPr>
          <a:xfrm>
            <a:off x="304800" y="2286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2667000"/>
            <a:ext cx="6314208" cy="40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26894"/>
            <a:ext cx="6553200" cy="42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334119" cy="114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ttp://www.cree.com/~/media/Images/Cree/Lighting/Indoor/Downlights/LR6%20Series/Cree_Downlights_LRSeries_M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133411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X:\PSU\AE 481\Concept\Photoshop\Plan and Section\Schley Updated\Schley_Detai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3" y="3583509"/>
            <a:ext cx="1808677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3"/>
          <p:cNvCxnSpPr/>
          <p:nvPr/>
        </p:nvCxnSpPr>
        <p:spPr>
          <a:xfrm flipV="1">
            <a:off x="2133600" y="2667000"/>
            <a:ext cx="1295400" cy="1295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42</a:t>
            </a:fld>
            <a:endParaRPr lang="en-US"/>
          </a:p>
        </p:txBody>
      </p:sp>
      <p:sp>
        <p:nvSpPr>
          <p:cNvPr id="20" name="矩形 9"/>
          <p:cNvSpPr/>
          <p:nvPr/>
        </p:nvSpPr>
        <p:spPr>
          <a:xfrm>
            <a:off x="304800" y="2286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2667000"/>
            <a:ext cx="6314208" cy="40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1" y="26894"/>
            <a:ext cx="6553198" cy="42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334119" cy="114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http://www.architectural-lighting-solutions.co.uk/images/products/ewgrazep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7125"/>
            <a:ext cx="133411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http://www.cree.com/~/media/Images/Cree/Lighting/Indoor/Downlights/LR6%20Series/Cree_Downlights_LRSeries_Ma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133411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43</a:t>
            </a:fld>
            <a:endParaRPr lang="en-US"/>
          </a:p>
        </p:txBody>
      </p:sp>
      <p:sp>
        <p:nvSpPr>
          <p:cNvPr id="11" name="矩形 9"/>
          <p:cNvSpPr/>
          <p:nvPr/>
        </p:nvSpPr>
        <p:spPr>
          <a:xfrm>
            <a:off x="304800" y="2286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2667000"/>
            <a:ext cx="6314208" cy="40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1" y="26894"/>
            <a:ext cx="6553198" cy="424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334119" cy="114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ttp://www.cree.com/~/media/Images/Cree/Lighting/Indoor/Downlights/LR6%20Series/Cree_Downlights_LRSeries_M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133411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http://www.elumit.com/manufacturer/15/large_80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8493"/>
            <a:ext cx="1334118" cy="10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http://www.architectural-lighting-solutions.co.uk/images/products/ewgrazep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76650"/>
            <a:ext cx="133411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44</a:t>
            </a:fld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304800" y="2286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4"/>
          <a:stretch/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62"/>
          <a:stretch/>
        </p:blipFill>
        <p:spPr bwMode="auto">
          <a:xfrm>
            <a:off x="0" y="228600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http://4.bp.blogspot.com/-c6hVph2zheA/T1trVPca9zI/AAAAAAAAAPY/vSS4yyw0leg/s1600/Ocean_Floor_by_ImpendingEternit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3" b="1775"/>
          <a:stretch/>
        </p:blipFill>
        <p:spPr bwMode="auto">
          <a:xfrm>
            <a:off x="0" y="4724400"/>
            <a:ext cx="9144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Y HUAN\PSU\AE 481\Inspiration\whale habit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457200"/>
            <a:ext cx="9146628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4648200"/>
            <a:ext cx="5486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</a:rPr>
              <a:t>Thank you.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Professionals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Dr. Houser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Dr.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Mistrick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Shawn Good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Penn State AE Department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Atelier Ten</a:t>
            </a:r>
          </a:p>
        </p:txBody>
      </p:sp>
    </p:spTree>
    <p:extLst>
      <p:ext uri="{BB962C8B-B14F-4D97-AF65-F5344CB8AC3E}">
        <p14:creationId xmlns:p14="http://schemas.microsoft.com/office/powerpoint/2010/main" val="29760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258" y="3844581"/>
            <a:ext cx="1746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smtClean="0">
                <a:latin typeface="Franklin Gothic Demi Cond" panose="020B0706030402020204" pitchFamily="34" charset="0"/>
              </a:rPr>
              <a:t>Habitation</a:t>
            </a:r>
            <a:endParaRPr lang="zh-CN" altLang="en-US" sz="3000" b="1" dirty="0">
              <a:latin typeface="Franklin Gothic Demi Cond" panose="020B0706030402020204" pitchFamily="34" charset="0"/>
            </a:endParaRPr>
          </a:p>
        </p:txBody>
      </p:sp>
      <p:pic>
        <p:nvPicPr>
          <p:cNvPr id="25602" name="Picture 2" descr="http://www.lookuparchitecture.com/historyearlymodern/saarinenhockeyroof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799"/>
            <a:ext cx="4461703" cy="29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trickaduu.files.wordpress.com/2011/05/595152-pinocchio2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04" y="315352"/>
            <a:ext cx="2222696" cy="296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media.centredaily.com/smedia/2013/01/12/01/09/1jEekz.AuSt.4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42337"/>
          <a:stretch/>
        </p:blipFill>
        <p:spPr bwMode="auto">
          <a:xfrm>
            <a:off x="478251" y="3429000"/>
            <a:ext cx="2209800" cy="29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www.thesweetestoccasion.com/wp-content/uploads/2010/12/kids-ice-skat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2" t="12534"/>
          <a:stretch/>
        </p:blipFill>
        <p:spPr bwMode="auto">
          <a:xfrm>
            <a:off x="2895600" y="3429000"/>
            <a:ext cx="2023304" cy="29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3.bp.blogspot.com/-emjVjjdDgNU/Tl20_kaNOQI/AAAAAAAA6RY/tafhD9qH4hw/s400/fish--the-animal-kingdom-251174_1024_76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r="19695"/>
          <a:stretch/>
        </p:blipFill>
        <p:spPr bwMode="auto">
          <a:xfrm>
            <a:off x="6006904" y="3482160"/>
            <a:ext cx="222269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Y HUAN\PSU\AE 481\Inspiration\whale habit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457200"/>
            <a:ext cx="9146628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2469" y="3844581"/>
            <a:ext cx="184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latin typeface="Franklin Gothic Demi Cond" panose="020B0706030402020204" pitchFamily="34" charset="0"/>
              </a:rPr>
              <a:t>Habitation</a:t>
            </a:r>
            <a:endParaRPr lang="zh-CN" altLang="en-US" sz="3200" b="1" dirty="0">
              <a:latin typeface="Franklin Gothic Demi Cond" panose="020B07060304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X:\PSU\AE 481\Concept\web\Yale-whale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4855"/>
          <a:stretch/>
        </p:blipFill>
        <p:spPr bwMode="auto">
          <a:xfrm>
            <a:off x="4038600" y="1143000"/>
            <a:ext cx="466922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4114800"/>
            <a:ext cx="4876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Enhance architecture + environment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Respect history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Establish nighttime identity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Minimize glare, sky glow and light trespass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3 schematic design solution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Lms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sf</a:t>
            </a:r>
            <a:r>
              <a:rPr lang="en-US" dirty="0" smtClean="0">
                <a:solidFill>
                  <a:schemeClr val="bg1"/>
                </a:solidFill>
              </a:rPr>
              <a:t> = 2.5; </a:t>
            </a:r>
            <a:r>
              <a:rPr lang="en-US" dirty="0" err="1" smtClean="0">
                <a:solidFill>
                  <a:schemeClr val="bg1"/>
                </a:solidFill>
              </a:rPr>
              <a:t>lms</a:t>
            </a:r>
            <a:r>
              <a:rPr lang="en-US" dirty="0" smtClean="0">
                <a:solidFill>
                  <a:schemeClr val="bg1"/>
                </a:solidFill>
              </a:rPr>
              <a:t>/site = 7000 (LZ2)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Ev</a:t>
            </a:r>
            <a:r>
              <a:rPr lang="en-US" baseline="-25000" dirty="0" smtClean="0">
                <a:solidFill>
                  <a:schemeClr val="bg1"/>
                </a:solidFill>
              </a:rPr>
              <a:t>max </a:t>
            </a:r>
            <a:r>
              <a:rPr lang="en-US" dirty="0" smtClean="0">
                <a:solidFill>
                  <a:schemeClr val="bg1"/>
                </a:solidFill>
              </a:rPr>
              <a:t>= 3 lx @property line (LZ2)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:\Concept\Photoshop\Plan and Section\Exterior Plan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r="9743"/>
          <a:stretch/>
        </p:blipFill>
        <p:spPr bwMode="auto">
          <a:xfrm>
            <a:off x="152399" y="762000"/>
            <a:ext cx="4124325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CY HUAN\PSU\AE 481\Inspiration\movies_hope_whale_life_of_pi_1920x1080_wallpaper_Art HD Wallpaper_1600x1200_www.wallpaperhi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81939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:\Concept\inspiration\Oceans_wallpapers_2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 r="25680" b="8600"/>
          <a:stretch/>
        </p:blipFill>
        <p:spPr bwMode="auto">
          <a:xfrm>
            <a:off x="6122276" y="228600"/>
            <a:ext cx="2869324" cy="5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consciousbreathadventures.com/wp-content/uploads/2012/07/Singer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5" r="29410"/>
          <a:stretch/>
        </p:blipFill>
        <p:spPr bwMode="auto">
          <a:xfrm>
            <a:off x="3200400" y="228600"/>
            <a:ext cx="2667000" cy="5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123" y="6143314"/>
            <a:ext cx="8082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Jump</a:t>
            </a:r>
            <a:endParaRPr lang="zh-CN" altLang="en-US" sz="22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2768" y="6143314"/>
            <a:ext cx="7046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Dive</a:t>
            </a:r>
            <a:endParaRPr lang="zh-CN" altLang="en-US" sz="22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04630" y="6143313"/>
            <a:ext cx="823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Swim</a:t>
            </a:r>
            <a:endParaRPr lang="zh-CN" altLang="en-US" sz="2200" b="1" dirty="0">
              <a:solidFill>
                <a:srgbClr val="00B0F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6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:\Concept\Photoshop\Perspective\Exterior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1" y="415538"/>
            <a:ext cx="5244991" cy="31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Concept\Photoshop\Perspective\Exterior1with groun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7" y="415539"/>
            <a:ext cx="5239736" cy="31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C:\Users\CY HUAN\PSU\AE 481\Inspiration\movies_hope_whale_life_of_pi_1920x1080_wallpaper_Art HD Wallpaper_1600x1200_www.wallpaperhi.c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5539"/>
            <a:ext cx="297968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3883590"/>
            <a:ext cx="4678397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|Schematic 1: Jump</a:t>
            </a:r>
          </a:p>
          <a:p>
            <a:r>
              <a:rPr lang="en-US" altLang="zh-CN" sz="2200" b="1" dirty="0">
                <a:solidFill>
                  <a:srgbClr val="00FFCC"/>
                </a:solidFill>
              </a:rPr>
              <a:t> </a:t>
            </a:r>
            <a:r>
              <a:rPr lang="en-US" altLang="zh-CN" sz="2200" b="1" dirty="0" smtClean="0">
                <a:solidFill>
                  <a:srgbClr val="00FFCC"/>
                </a:solidFill>
              </a:rPr>
              <a:t>motion + splash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LED node with programmed sequence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</a:t>
            </a:r>
            <a:r>
              <a:rPr lang="en-US" altLang="zh-CN" sz="1900" dirty="0">
                <a:solidFill>
                  <a:schemeClr val="bg1"/>
                </a:solidFill>
              </a:rPr>
              <a:t>in-ground </a:t>
            </a:r>
            <a:r>
              <a:rPr lang="en-US" altLang="zh-CN" sz="1900" dirty="0" err="1">
                <a:solidFill>
                  <a:schemeClr val="bg1"/>
                </a:solidFill>
              </a:rPr>
              <a:t>uplights</a:t>
            </a:r>
            <a:endParaRPr lang="en-US" altLang="zh-CN" sz="1900" dirty="0">
              <a:solidFill>
                <a:schemeClr val="bg1"/>
              </a:solidFill>
            </a:endParaRP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for exterior walls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Existing lighting sculpture with “dragon eye”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699</Words>
  <Application>Microsoft Office PowerPoint</Application>
  <PresentationFormat>全屏显示(4:3)</PresentationFormat>
  <Paragraphs>229</Paragraphs>
  <Slides>46</Slides>
  <Notes>25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47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PSUAE</dc:creator>
  <cp:lastModifiedBy>CY HUAN</cp:lastModifiedBy>
  <cp:revision>152</cp:revision>
  <dcterms:created xsi:type="dcterms:W3CDTF">2013-11-11T01:10:04Z</dcterms:created>
  <dcterms:modified xsi:type="dcterms:W3CDTF">2013-12-12T16:26:38Z</dcterms:modified>
</cp:coreProperties>
</file>